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2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E5E2B1C-F389-41C2-B11D-3D4890DF40A3}" type="datetimeFigureOut">
              <a:rPr lang="en-US" smtClean="0"/>
              <a:pPr/>
              <a:t>11/30/2009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86AC93-495A-40F0-B458-321E8E73D75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4.1 Socio-cultural Level of Analysis:  Socio-cultural Cognition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Representations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Shared beliefs and explanations held by the society in which we live or the group to which we belong.</a:t>
            </a:r>
          </a:p>
          <a:p>
            <a:pPr lvl="1"/>
            <a:r>
              <a:rPr lang="en-US" dirty="0" smtClean="0"/>
              <a:t>Cultural schemas</a:t>
            </a:r>
          </a:p>
          <a:p>
            <a:pPr lvl="1"/>
            <a:r>
              <a:rPr lang="en-US" dirty="0" smtClean="0"/>
              <a:t>Provide common understanding for communication within the group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Stereotyping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Social perception of an individual in terms of group membership or physical attributes.</a:t>
            </a:r>
          </a:p>
          <a:p>
            <a:r>
              <a:rPr lang="en-US" dirty="0" smtClean="0"/>
              <a:t>Stereotype Threat</a:t>
            </a:r>
          </a:p>
          <a:p>
            <a:pPr lvl="1"/>
            <a:r>
              <a:rPr lang="en-US" dirty="0" smtClean="0"/>
              <a:t>Fear of being judged stereotypically or doing something to confirm a stereotype</a:t>
            </a:r>
          </a:p>
          <a:p>
            <a:pPr lvl="1"/>
            <a:r>
              <a:rPr lang="en-US" dirty="0" smtClean="0"/>
              <a:t>Spotlight Anxiety</a:t>
            </a:r>
          </a:p>
          <a:p>
            <a:pPr lvl="2"/>
            <a:r>
              <a:rPr lang="en-US" dirty="0" smtClean="0"/>
              <a:t>Pressure that undermines performance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Formation of Stereotypes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Social categorization</a:t>
            </a:r>
          </a:p>
          <a:p>
            <a:pPr lvl="1"/>
            <a:r>
              <a:rPr lang="en-US" dirty="0" smtClean="0"/>
              <a:t>Natural cognitive process that forms stereotypes</a:t>
            </a:r>
          </a:p>
          <a:p>
            <a:r>
              <a:rPr lang="en-US" dirty="0" smtClean="0"/>
              <a:t>Campbell (1967) Two main sources</a:t>
            </a:r>
          </a:p>
          <a:p>
            <a:pPr lvl="1"/>
            <a:r>
              <a:rPr lang="en-US" dirty="0" smtClean="0"/>
              <a:t>Personal Experience</a:t>
            </a:r>
          </a:p>
          <a:p>
            <a:pPr lvl="1"/>
            <a:r>
              <a:rPr lang="en-US" dirty="0" smtClean="0"/>
              <a:t>Gatekeepers:  Media, parents, and members of our culture</a:t>
            </a:r>
          </a:p>
          <a:p>
            <a:pPr lvl="2"/>
            <a:r>
              <a:rPr lang="en-US" dirty="0" smtClean="0"/>
              <a:t>Grain of Truth Hypothesis:  Experiences become generalized</a:t>
            </a:r>
          </a:p>
          <a:p>
            <a:r>
              <a:rPr lang="en-US" dirty="0" smtClean="0"/>
              <a:t>Hamilton and Gifford (1976)  </a:t>
            </a:r>
          </a:p>
          <a:p>
            <a:pPr lvl="1"/>
            <a:r>
              <a:rPr lang="en-US" dirty="0" smtClean="0"/>
              <a:t>Illusory correlation:  people see correlation when there is none.</a:t>
            </a:r>
          </a:p>
          <a:p>
            <a:pPr lvl="1"/>
            <a:r>
              <a:rPr lang="en-US" dirty="0" smtClean="0"/>
              <a:t>Confirmation Bias:  people tend to seek out or remember information that confirms the bias.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Principles that Define the </a:t>
            </a:r>
            <a:r>
              <a:rPr lang="en-US" dirty="0" err="1" smtClean="0"/>
              <a:t>Sociocultural</a:t>
            </a:r>
            <a:r>
              <a:rPr lang="en-US" dirty="0" smtClean="0"/>
              <a:t> level of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Principle 1:  Humans are social animals and have a need to “belong”.</a:t>
            </a:r>
          </a:p>
          <a:p>
            <a:r>
              <a:rPr lang="en-US" dirty="0" smtClean="0"/>
              <a:t>Principle 2: </a:t>
            </a:r>
            <a:r>
              <a:rPr lang="en-US" i="1" u="sng" dirty="0" smtClean="0"/>
              <a:t>Culture</a:t>
            </a:r>
            <a:r>
              <a:rPr lang="en-US" dirty="0" smtClean="0"/>
              <a:t> influences behavior.</a:t>
            </a:r>
          </a:p>
          <a:p>
            <a:r>
              <a:rPr lang="en-US" dirty="0" smtClean="0"/>
              <a:t>Principle 3: Humans have a </a:t>
            </a:r>
            <a:r>
              <a:rPr lang="en-US" i="1" u="sng" dirty="0" smtClean="0"/>
              <a:t>social self</a:t>
            </a:r>
          </a:p>
          <a:p>
            <a:r>
              <a:rPr lang="en-US" dirty="0" smtClean="0"/>
              <a:t>Principle 4:  People’s views of the world are resistant to change and developed by community and culture.</a:t>
            </a:r>
          </a:p>
          <a:p>
            <a:r>
              <a:rPr lang="en-US" dirty="0" smtClean="0"/>
              <a:t>Be Reflexive pg. 102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Research Methods at the </a:t>
            </a:r>
            <a:r>
              <a:rPr lang="en-US" dirty="0" err="1" smtClean="0"/>
              <a:t>Sociocultural</a:t>
            </a:r>
            <a:r>
              <a:rPr lang="en-US" dirty="0" smtClean="0"/>
              <a:t> level of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Quantitative or Qualitative?</a:t>
            </a:r>
          </a:p>
          <a:p>
            <a:r>
              <a:rPr lang="en-US" dirty="0" smtClean="0"/>
              <a:t>Naturalistic to preserve ecological validity</a:t>
            </a:r>
          </a:p>
          <a:p>
            <a:pPr lvl="1"/>
            <a:r>
              <a:rPr lang="en-US" dirty="0" smtClean="0"/>
              <a:t>Participant Observation</a:t>
            </a:r>
          </a:p>
          <a:p>
            <a:pPr lvl="1"/>
            <a:r>
              <a:rPr lang="en-US" dirty="0" smtClean="0"/>
              <a:t>Interviews</a:t>
            </a:r>
          </a:p>
          <a:p>
            <a:pPr lvl="1"/>
            <a:r>
              <a:rPr lang="en-US" dirty="0" smtClean="0"/>
              <a:t>Focus Groups</a:t>
            </a:r>
          </a:p>
          <a:p>
            <a:pPr lvl="1"/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Participant 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Overt</a:t>
            </a:r>
          </a:p>
          <a:p>
            <a:pPr lvl="1"/>
            <a:r>
              <a:rPr lang="en-US" dirty="0" smtClean="0"/>
              <a:t>Participants know</a:t>
            </a:r>
          </a:p>
          <a:p>
            <a:pPr lvl="1"/>
            <a:r>
              <a:rPr lang="en-US" dirty="0" smtClean="0"/>
              <a:t>Trust factor</a:t>
            </a:r>
          </a:p>
          <a:p>
            <a:pPr lvl="1"/>
            <a:r>
              <a:rPr lang="en-US" dirty="0" smtClean="0"/>
              <a:t>“see the world </a:t>
            </a:r>
            <a:r>
              <a:rPr lang="en-US" dirty="0" err="1" smtClean="0"/>
              <a:t>throught</a:t>
            </a:r>
            <a:r>
              <a:rPr lang="en-US" dirty="0" smtClean="0"/>
              <a:t> their eyes”</a:t>
            </a:r>
          </a:p>
          <a:p>
            <a:pPr lvl="1"/>
            <a:r>
              <a:rPr lang="en-US" dirty="0" smtClean="0"/>
              <a:t>O’Reilly (2000)  British expatriates</a:t>
            </a:r>
          </a:p>
          <a:p>
            <a:r>
              <a:rPr lang="en-US" dirty="0" smtClean="0"/>
              <a:t>Covert</a:t>
            </a:r>
          </a:p>
          <a:p>
            <a:pPr lvl="1"/>
            <a:r>
              <a:rPr lang="en-US" dirty="0" smtClean="0"/>
              <a:t>Potential hostility</a:t>
            </a:r>
          </a:p>
          <a:p>
            <a:pPr lvl="1"/>
            <a:r>
              <a:rPr lang="en-US" dirty="0" smtClean="0"/>
              <a:t>Might not be open and honest</a:t>
            </a:r>
          </a:p>
          <a:p>
            <a:pPr lvl="1"/>
            <a:r>
              <a:rPr lang="en-US" dirty="0" smtClean="0"/>
              <a:t>Deceit is used (lack of consent)</a:t>
            </a:r>
          </a:p>
          <a:p>
            <a:pPr lvl="1"/>
            <a:r>
              <a:rPr lang="en-US" dirty="0" smtClean="0"/>
              <a:t>Difficulty taking notes</a:t>
            </a:r>
          </a:p>
          <a:p>
            <a:pPr lvl="1"/>
            <a:r>
              <a:rPr lang="en-US" dirty="0" smtClean="0"/>
              <a:t>Potential for Distortion (relying on memory)</a:t>
            </a:r>
          </a:p>
          <a:p>
            <a:pPr lvl="1"/>
            <a:r>
              <a:rPr lang="en-US" dirty="0" err="1" smtClean="0"/>
              <a:t>Festinger</a:t>
            </a:r>
            <a:r>
              <a:rPr lang="en-US" dirty="0" smtClean="0"/>
              <a:t>  et al. (1956)  End of World Cult</a:t>
            </a:r>
          </a:p>
          <a:p>
            <a:pPr lvl="2"/>
            <a:r>
              <a:rPr lang="en-US" dirty="0" smtClean="0"/>
              <a:t>Ethical considerations?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Attribution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Attribution:</a:t>
            </a:r>
            <a:r>
              <a:rPr lang="en-US" dirty="0" smtClean="0"/>
              <a:t>  how people interpret and explain causal relationships in the social world.  </a:t>
            </a:r>
          </a:p>
          <a:p>
            <a:pPr lvl="1"/>
            <a:r>
              <a:rPr lang="en-US" dirty="0" smtClean="0"/>
              <a:t>People want to know:  Why do things happen?</a:t>
            </a:r>
          </a:p>
          <a:p>
            <a:r>
              <a:rPr lang="en-US" dirty="0" smtClean="0"/>
              <a:t>Explain how people have different ways of attributing causes to events.</a:t>
            </a:r>
          </a:p>
          <a:p>
            <a:r>
              <a:rPr lang="en-US" dirty="0" smtClean="0"/>
              <a:t>Actor-observer effect</a:t>
            </a:r>
          </a:p>
          <a:p>
            <a:pPr lvl="1"/>
            <a:r>
              <a:rPr lang="en-US" dirty="0" smtClean="0"/>
              <a:t>Situational factors (external)</a:t>
            </a:r>
          </a:p>
          <a:p>
            <a:pPr lvl="1"/>
            <a:r>
              <a:rPr lang="en-US" dirty="0" smtClean="0"/>
              <a:t>Dispositional factors (internal)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Errors in Attributions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Fundamental attribution error</a:t>
            </a:r>
          </a:p>
          <a:p>
            <a:r>
              <a:rPr lang="en-US" dirty="0" smtClean="0"/>
              <a:t>Lee et al. (1977) </a:t>
            </a:r>
            <a:r>
              <a:rPr lang="en-US" dirty="0" err="1" smtClean="0"/>
              <a:t>Gameshow</a:t>
            </a:r>
            <a:endParaRPr lang="en-US" dirty="0" smtClean="0"/>
          </a:p>
          <a:p>
            <a:pPr lvl="1"/>
            <a:r>
              <a:rPr lang="en-US" dirty="0" smtClean="0"/>
              <a:t>What does this study reveal?</a:t>
            </a:r>
          </a:p>
          <a:p>
            <a:pPr lvl="1"/>
            <a:r>
              <a:rPr lang="en-US" dirty="0" smtClean="0"/>
              <a:t>Overestimate dispositional factors</a:t>
            </a:r>
          </a:p>
          <a:p>
            <a:pPr lvl="1"/>
            <a:r>
              <a:rPr lang="en-US" dirty="0" smtClean="0"/>
              <a:t>Why do people do this?</a:t>
            </a:r>
          </a:p>
          <a:p>
            <a:pPr lvl="2"/>
            <a:r>
              <a:rPr lang="en-US" dirty="0" smtClean="0"/>
              <a:t>Self-serving bias</a:t>
            </a:r>
          </a:p>
          <a:p>
            <a:pPr lvl="2"/>
            <a:r>
              <a:rPr lang="en-US" dirty="0" smtClean="0"/>
              <a:t>Greenberg et al. (1982)</a:t>
            </a:r>
          </a:p>
          <a:p>
            <a:pPr lvl="2"/>
            <a:r>
              <a:rPr lang="en-US" dirty="0" smtClean="0"/>
              <a:t>Miller and Ross (1975)</a:t>
            </a:r>
          </a:p>
          <a:p>
            <a:pPr lvl="2"/>
            <a:r>
              <a:rPr lang="en-US" dirty="0" smtClean="0"/>
              <a:t>Modesty Bias</a:t>
            </a:r>
          </a:p>
          <a:p>
            <a:pPr lvl="2"/>
            <a:r>
              <a:rPr lang="en-US" dirty="0" smtClean="0"/>
              <a:t>Kashima and </a:t>
            </a:r>
            <a:r>
              <a:rPr lang="en-US" dirty="0" err="1" smtClean="0"/>
              <a:t>Triandis</a:t>
            </a:r>
            <a:r>
              <a:rPr lang="en-US" dirty="0" smtClean="0"/>
              <a:t> (1986)</a:t>
            </a:r>
          </a:p>
          <a:p>
            <a:pPr lvl="2"/>
            <a:r>
              <a:rPr lang="en-US" dirty="0" smtClean="0"/>
              <a:t>Bond, Leung, and Wan (1982)</a:t>
            </a:r>
          </a:p>
          <a:p>
            <a:pPr lvl="3"/>
            <a:r>
              <a:rPr lang="en-US" dirty="0" smtClean="0"/>
              <a:t>Why do Asians tend to exhibit modesty bias vs. SSB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Identity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Individuals strive to improve their self-image by enhancing self esteem</a:t>
            </a:r>
          </a:p>
          <a:p>
            <a:pPr lvl="1"/>
            <a:r>
              <a:rPr lang="en-US" dirty="0" smtClean="0"/>
              <a:t>Personal achievement</a:t>
            </a:r>
          </a:p>
          <a:p>
            <a:pPr lvl="1"/>
            <a:r>
              <a:rPr lang="en-US" dirty="0" smtClean="0"/>
              <a:t>Successful group affiliation</a:t>
            </a:r>
          </a:p>
          <a:p>
            <a:pPr lvl="1"/>
            <a:r>
              <a:rPr lang="en-US" dirty="0" smtClean="0"/>
              <a:t>Indicates the importance of social belonging\</a:t>
            </a:r>
          </a:p>
          <a:p>
            <a:pPr lvl="1"/>
            <a:r>
              <a:rPr lang="en-US" dirty="0" smtClean="0"/>
              <a:t>Social Categorization</a:t>
            </a:r>
          </a:p>
          <a:p>
            <a:pPr lvl="2"/>
            <a:r>
              <a:rPr lang="en-US" dirty="0" smtClean="0"/>
              <a:t>Used to explain </a:t>
            </a:r>
          </a:p>
          <a:p>
            <a:pPr lvl="3"/>
            <a:r>
              <a:rPr lang="en-US" dirty="0" smtClean="0"/>
              <a:t>Ethno-centrism</a:t>
            </a:r>
          </a:p>
          <a:p>
            <a:pPr lvl="3"/>
            <a:r>
              <a:rPr lang="en-US" dirty="0" smtClean="0"/>
              <a:t>Stereotyping</a:t>
            </a:r>
          </a:p>
          <a:p>
            <a:pPr lvl="3"/>
            <a:r>
              <a:rPr lang="en-US" dirty="0" smtClean="0"/>
              <a:t>In-group conformity</a:t>
            </a:r>
          </a:p>
          <a:p>
            <a:pPr lvl="3"/>
            <a:r>
              <a:rPr lang="en-US" dirty="0" smtClean="0"/>
              <a:t>Inter-group competition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Discuss </a:t>
            </a:r>
            <a:r>
              <a:rPr lang="en-US" dirty="0" err="1" smtClean="0"/>
              <a:t>Tajfel’s</a:t>
            </a:r>
            <a:r>
              <a:rPr lang="en-US" dirty="0" smtClean="0"/>
              <a:t> arguments about belonging to a group?</a:t>
            </a:r>
          </a:p>
          <a:p>
            <a:pPr lvl="1"/>
            <a:r>
              <a:rPr lang="en-US" dirty="0" smtClean="0"/>
              <a:t>In-group</a:t>
            </a:r>
          </a:p>
          <a:p>
            <a:pPr lvl="1"/>
            <a:r>
              <a:rPr lang="en-US" dirty="0" smtClean="0"/>
              <a:t>Out-group</a:t>
            </a:r>
          </a:p>
          <a:p>
            <a:pPr lvl="1"/>
            <a:r>
              <a:rPr lang="en-US" dirty="0" smtClean="0"/>
              <a:t>Favoritism</a:t>
            </a:r>
          </a:p>
          <a:p>
            <a:pPr lvl="1"/>
            <a:r>
              <a:rPr lang="en-US" dirty="0" smtClean="0"/>
              <a:t>Social Comparison</a:t>
            </a:r>
          </a:p>
          <a:p>
            <a:pPr lvl="2"/>
            <a:r>
              <a:rPr lang="en-US" dirty="0" smtClean="0"/>
              <a:t>Influences self-esteem</a:t>
            </a:r>
          </a:p>
          <a:p>
            <a:r>
              <a:rPr lang="en-US" dirty="0" smtClean="0"/>
              <a:t>Can you think of real world examples where this happens?</a:t>
            </a:r>
          </a:p>
          <a:p>
            <a:r>
              <a:rPr lang="en-US" dirty="0" smtClean="0"/>
              <a:t>Research Findings</a:t>
            </a:r>
          </a:p>
          <a:p>
            <a:pPr lvl="1"/>
            <a:r>
              <a:rPr lang="en-US" dirty="0" err="1" smtClean="0"/>
              <a:t>Kadinsky</a:t>
            </a:r>
            <a:r>
              <a:rPr lang="en-US" dirty="0" smtClean="0"/>
              <a:t> vs. Klee</a:t>
            </a:r>
          </a:p>
          <a:p>
            <a:pPr lvl="2"/>
            <a:r>
              <a:rPr lang="en-US" dirty="0" smtClean="0"/>
              <a:t>The boys looked more favorably on members of their “in” group.</a:t>
            </a:r>
          </a:p>
          <a:p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Limitations of Social Identity Theory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Describes but </a:t>
            </a:r>
            <a:r>
              <a:rPr lang="en-US" u="sng" dirty="0" smtClean="0"/>
              <a:t>does not accurately predict </a:t>
            </a:r>
            <a:r>
              <a:rPr lang="en-US" dirty="0" smtClean="0"/>
              <a:t>human behavior.</a:t>
            </a:r>
          </a:p>
          <a:p>
            <a:r>
              <a:rPr lang="en-US" dirty="0" smtClean="0"/>
              <a:t>Reductionist</a:t>
            </a:r>
          </a:p>
          <a:p>
            <a:pPr lvl="1"/>
            <a:r>
              <a:rPr lang="en-US" dirty="0" smtClean="0"/>
              <a:t>Doesn’t address the environment</a:t>
            </a:r>
          </a:p>
          <a:p>
            <a:pPr lvl="2"/>
            <a:r>
              <a:rPr lang="en-US" dirty="0" smtClean="0"/>
              <a:t>Cultural expectations</a:t>
            </a:r>
          </a:p>
          <a:p>
            <a:pPr lvl="2"/>
            <a:r>
              <a:rPr lang="en-US" dirty="0" smtClean="0"/>
              <a:t>Rewards and motivators</a:t>
            </a:r>
          </a:p>
          <a:p>
            <a:pPr lvl="2"/>
            <a:r>
              <a:rPr lang="en-US" dirty="0" smtClean="0"/>
              <a:t>Societal </a:t>
            </a:r>
            <a:r>
              <a:rPr lang="en-US" dirty="0" err="1" smtClean="0"/>
              <a:t>Contraints</a:t>
            </a:r>
            <a:r>
              <a:rPr lang="en-US" dirty="0" smtClean="0"/>
              <a:t> (poverty)</a:t>
            </a:r>
          </a:p>
          <a:p>
            <a:pPr lvl="2"/>
            <a:r>
              <a:rPr lang="en-US" dirty="0" smtClean="0"/>
              <a:t>Which plays a greater role?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162</TotalTime>
  <Words>535</Words>
  <Application>Microsoft Office PowerPoint</Application>
  <PresentationFormat>On-screen Show (4:3)</PresentationFormat>
  <Paragraphs>96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Flow</vt:lpstr>
      <vt:lpstr>4.1 Socio-cultural Level of Analysis:  Socio-cultural Cognition</vt:lpstr>
      <vt:lpstr>Principles that Define the Sociocultural level of analysis</vt:lpstr>
      <vt:lpstr>Research Methods at the Sociocultural level of analysis</vt:lpstr>
      <vt:lpstr>Participant Observation</vt:lpstr>
      <vt:lpstr>Attribution Theory</vt:lpstr>
      <vt:lpstr>Errors in Attributions</vt:lpstr>
      <vt:lpstr>Social Identity Theory</vt:lpstr>
      <vt:lpstr>Slide 8</vt:lpstr>
      <vt:lpstr>Limitations of Social Identity Theory</vt:lpstr>
      <vt:lpstr>Social Representations</vt:lpstr>
      <vt:lpstr>Stereotyping</vt:lpstr>
      <vt:lpstr>Formation of Stereotypes</vt:lpstr>
      <vt:lpstr>Slide 13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4.1 Socio-cultural Level of Analysis:  Socio-cultural Cognition</dc:title>
  <dc:creator>Marcus Lee</dc:creator>
  <cp:lastModifiedBy>Marcus Lee</cp:lastModifiedBy>
  <cp:revision>18</cp:revision>
  <dcterms:created xsi:type="dcterms:W3CDTF">2009-11-24T04:56:46Z</dcterms:created>
  <dcterms:modified xsi:type="dcterms:W3CDTF">2009-12-01T07:04:12Z</dcterms:modified>
</cp:coreProperties>
</file>